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3" r:id="rId14"/>
    <p:sldId id="269" r:id="rId15"/>
    <p:sldId id="272" r:id="rId16"/>
    <p:sldId id="270" r:id="rId17"/>
    <p:sldId id="280" r:id="rId18"/>
    <p:sldId id="271" r:id="rId19"/>
    <p:sldId id="278" r:id="rId20"/>
    <p:sldId id="277" r:id="rId21"/>
    <p:sldId id="279" r:id="rId22"/>
    <p:sldId id="281" r:id="rId23"/>
    <p:sldId id="274" r:id="rId24"/>
    <p:sldId id="275" r:id="rId25"/>
    <p:sldId id="282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5"/>
    <p:restoredTop sz="94707"/>
  </p:normalViewPr>
  <p:slideViewPr>
    <p:cSldViewPr snapToGrid="0" snapToObjects="1">
      <p:cViewPr varScale="1">
        <p:scale>
          <a:sx n="77" d="100"/>
          <a:sy n="77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819A6-137B-1246-8C8B-7A319660BFD6}" type="datetimeFigureOut">
              <a:rPr lang="en-US" smtClean="0"/>
              <a:t>8/19/17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3250A-C1E8-5641-8BA3-B632D9DFD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9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Refs:</a:t>
            </a:r>
            <a:br>
              <a:rPr lang="en-US" dirty="0" smtClean="0"/>
            </a:br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/docs/Web/JavaScript/Reference/Statements/let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3250A-C1E8-5641-8BA3-B632D9DFD7F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5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book.mixu.net</a:t>
            </a:r>
            <a:r>
              <a:rPr lang="en-US" dirty="0" smtClean="0"/>
              <a:t>/node/ch6.html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3250A-C1E8-5641-8BA3-B632D9DFD7F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2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blog.risingstack.com</a:t>
            </a:r>
            <a:r>
              <a:rPr lang="en-US" dirty="0" smtClean="0"/>
              <a:t>/node-hero-</a:t>
            </a:r>
            <a:r>
              <a:rPr lang="en-US" dirty="0" err="1" smtClean="0"/>
              <a:t>async</a:t>
            </a:r>
            <a:r>
              <a:rPr lang="en-US" dirty="0" smtClean="0"/>
              <a:t>-programming-in-node-</a:t>
            </a:r>
            <a:r>
              <a:rPr lang="en-US" dirty="0" err="1" smtClean="0"/>
              <a:t>js</a:t>
            </a:r>
            <a:r>
              <a:rPr lang="en-US" smtClean="0"/>
              <a:t>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83250A-C1E8-5641-8BA3-B632D9DFD7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2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7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3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1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44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3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6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7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8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6386D-0FE9-9B47-93F5-EF15A3D9B803}" type="datetimeFigureOut">
              <a:rPr lang="en-US" smtClean="0"/>
              <a:t>8/19/17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5A68-B769-4C4F-AE32-E38FBD6D2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9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ynda.com/Node-js-tutorials/Understanding-asynchronous-tasks/370605/408265-4.html" TargetMode="External"/><Relationship Id="rId3" Type="http://schemas.openxmlformats.org/officeDocument/2006/relationships/hyperlink" Target="https://strongloop.com/strongblog/how-to-generators-node-js-yield-use-cas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v8/" TargetMode="Externa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for Beginner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4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Interpreter </a:t>
            </a:r>
            <a:r>
              <a:rPr lang="en-US" dirty="0" err="1" smtClean="0"/>
              <a:t>v.s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680" y="1825625"/>
            <a:ext cx="3432119" cy="4351338"/>
          </a:xfrm>
        </p:spPr>
        <p:txBody>
          <a:bodyPr/>
          <a:lstStyle/>
          <a:p>
            <a:r>
              <a:rPr lang="en-US" dirty="0" err="1" smtClean="0"/>
              <a:t>Oldschool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 is </a:t>
            </a:r>
            <a:r>
              <a:rPr lang="en-US" b="1" i="1" dirty="0" smtClean="0"/>
              <a:t>interpreted</a:t>
            </a:r>
            <a:r>
              <a:rPr lang="en-US" dirty="0" smtClean="0"/>
              <a:t> language.</a:t>
            </a:r>
          </a:p>
          <a:p>
            <a:endParaRPr lang="en-US" dirty="0" smtClean="0"/>
          </a:p>
          <a:p>
            <a:r>
              <a:rPr lang="en-US" dirty="0" err="1" smtClean="0"/>
              <a:t>Javascript</a:t>
            </a:r>
            <a:r>
              <a:rPr lang="en-US" dirty="0" smtClean="0"/>
              <a:t> in </a:t>
            </a:r>
            <a:r>
              <a:rPr lang="en-US" dirty="0" err="1" smtClean="0"/>
              <a:t>Nodejs</a:t>
            </a:r>
            <a:r>
              <a:rPr lang="en-US" dirty="0" smtClean="0"/>
              <a:t> will be </a:t>
            </a:r>
            <a:r>
              <a:rPr lang="en-US" b="1" i="1" dirty="0" smtClean="0"/>
              <a:t>compiled </a:t>
            </a:r>
            <a:r>
              <a:rPr lang="en-US" dirty="0" smtClean="0"/>
              <a:t>by V8 </a:t>
            </a:r>
            <a:r>
              <a:rPr lang="en-US" i="1" dirty="0" smtClean="0"/>
              <a:t>(but not fully)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880"/>
            <a:ext cx="7083481" cy="435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2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1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Declaring Variable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7159"/>
            <a:ext cx="3873500" cy="74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5791"/>
            <a:ext cx="1181100" cy="2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77882"/>
            <a:ext cx="939800" cy="685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1773120"/>
            <a:ext cx="217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declare with </a:t>
            </a:r>
            <a:r>
              <a:rPr lang="en-US" dirty="0" err="1" smtClean="0"/>
              <a:t>var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2865832"/>
            <a:ext cx="228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Or, you can combine it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3608550"/>
            <a:ext cx="33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Uninitialized variable is undefined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0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</a:t>
            </a:r>
            <a:r>
              <a:rPr lang="en-US" dirty="0" err="1" smtClean="0"/>
              <a:t>v.s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53150" cy="4351338"/>
          </a:xfrm>
        </p:spPr>
        <p:txBody>
          <a:bodyPr/>
          <a:lstStyle/>
          <a:p>
            <a:r>
              <a:rPr lang="en-US" b="1" dirty="0"/>
              <a:t>let</a:t>
            </a:r>
            <a:r>
              <a:rPr lang="en-US" dirty="0"/>
              <a:t> works very much like </a:t>
            </a:r>
            <a:r>
              <a:rPr lang="en-US" b="1" dirty="0"/>
              <a:t>var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main difference is that the scope of a </a:t>
            </a:r>
            <a:r>
              <a:rPr lang="en-US" b="1" dirty="0" err="1"/>
              <a:t>var</a:t>
            </a:r>
            <a:r>
              <a:rPr lang="en-US" dirty="0"/>
              <a:t> variable is the entire enclosing function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0765"/>
          <a:stretch/>
        </p:blipFill>
        <p:spPr>
          <a:xfrm>
            <a:off x="6354666" y="3679526"/>
            <a:ext cx="4713383" cy="2505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437" b="50483"/>
          <a:stretch/>
        </p:blipFill>
        <p:spPr>
          <a:xfrm>
            <a:off x="838200" y="3679525"/>
            <a:ext cx="4713383" cy="24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IIFE?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Control-Flow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Condition</a:t>
            </a:r>
          </a:p>
          <a:p>
            <a:pPr lvl="1"/>
            <a:r>
              <a:rPr lang="en-US" dirty="0" smtClean="0"/>
              <a:t>If, </a:t>
            </a:r>
            <a:r>
              <a:rPr lang="en-US" dirty="0" err="1" smtClean="0"/>
              <a:t>elseif</a:t>
            </a:r>
            <a:r>
              <a:rPr lang="en-US" dirty="0" smtClean="0"/>
              <a:t> , else</a:t>
            </a:r>
          </a:p>
          <a:p>
            <a:pPr lvl="1"/>
            <a:r>
              <a:rPr lang="en-US" dirty="0" smtClean="0"/>
              <a:t>Switch</a:t>
            </a:r>
          </a:p>
          <a:p>
            <a:r>
              <a:rPr lang="en-US" dirty="0" smtClean="0"/>
              <a:t>Iteration / Looping</a:t>
            </a:r>
          </a:p>
          <a:p>
            <a:pPr lvl="1"/>
            <a:r>
              <a:rPr lang="en-US" dirty="0" smtClean="0"/>
              <a:t>For</a:t>
            </a:r>
          </a:p>
          <a:p>
            <a:pPr lvl="1"/>
            <a:r>
              <a:rPr lang="en-US" dirty="0" smtClean="0"/>
              <a:t>For/in</a:t>
            </a:r>
          </a:p>
          <a:p>
            <a:pPr lvl="1"/>
            <a:r>
              <a:rPr lang="en-US" dirty="0" smtClean="0"/>
              <a:t>While</a:t>
            </a:r>
          </a:p>
          <a:p>
            <a:pPr lvl="1"/>
            <a:r>
              <a:rPr lang="en-US" dirty="0" smtClean="0"/>
              <a:t>Do/while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316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0657598"/>
              </p:ext>
            </p:extLst>
          </p:nvPr>
        </p:nvGraphicFramePr>
        <p:xfrm>
          <a:off x="838200" y="1825625"/>
          <a:ext cx="10515600" cy="265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Cara 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Cara 2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en-US" dirty="0" smtClean="0"/>
                        <a:t>(a, b) {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return a + b;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};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var</a:t>
                      </a:r>
                      <a:r>
                        <a:rPr lang="en-US" dirty="0" smtClean="0"/>
                        <a:t> p = 2;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var</a:t>
                      </a:r>
                      <a:r>
                        <a:rPr lang="en-US" dirty="0" smtClean="0"/>
                        <a:t> q = 3;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var</a:t>
                      </a:r>
                      <a:r>
                        <a:rPr lang="en-US" b="1" dirty="0" smtClean="0"/>
                        <a:t> </a:t>
                      </a:r>
                      <a:r>
                        <a:rPr lang="en-US" dirty="0" smtClean="0"/>
                        <a:t>r = sum(p, q);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// r = 5;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var</a:t>
                      </a:r>
                      <a:r>
                        <a:rPr lang="en-US" dirty="0" smtClean="0"/>
                        <a:t> sum = </a:t>
                      </a:r>
                      <a:r>
                        <a:rPr lang="en-US" b="1" dirty="0" smtClean="0"/>
                        <a:t>function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a,b</a:t>
                      </a:r>
                      <a:r>
                        <a:rPr lang="en-US" dirty="0" smtClean="0"/>
                        <a:t>){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return </a:t>
                      </a:r>
                      <a:r>
                        <a:rPr lang="en-US" dirty="0" err="1" smtClean="0"/>
                        <a:t>a+b</a:t>
                      </a:r>
                      <a:r>
                        <a:rPr lang="en-US" dirty="0" smtClean="0"/>
                        <a:t>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};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var</a:t>
                      </a:r>
                      <a:r>
                        <a:rPr lang="en-US" dirty="0" smtClean="0"/>
                        <a:t> p = 2;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var</a:t>
                      </a:r>
                      <a:r>
                        <a:rPr lang="en-US" dirty="0" smtClean="0"/>
                        <a:t> q = 3;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var</a:t>
                      </a:r>
                      <a:r>
                        <a:rPr lang="en-US" b="1" dirty="0" smtClean="0"/>
                        <a:t> </a:t>
                      </a:r>
                      <a:r>
                        <a:rPr lang="en-US" dirty="0" smtClean="0"/>
                        <a:t>r = sum(p, q);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// r = 5;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018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function as function’s parameter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6694523"/>
              </p:ext>
            </p:extLst>
          </p:nvPr>
        </p:nvGraphicFramePr>
        <p:xfrm>
          <a:off x="838199" y="1825625"/>
          <a:ext cx="10311064" cy="4028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5532"/>
                <a:gridCol w="51555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Calculator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operand1 = 6;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operand2 = 5;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operatorStr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“-”;</a:t>
                      </a:r>
                      <a:endParaRPr lang="en-US" sz="1800" b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if(</a:t>
                      </a:r>
                      <a:r>
                        <a:rPr lang="en-US" dirty="0" err="1" smtClean="0"/>
                        <a:t>operatorStr</a:t>
                      </a:r>
                      <a:r>
                        <a:rPr lang="en-US" dirty="0" smtClean="0"/>
                        <a:t> == “+”){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800" b="1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operator = sum;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elseif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operatorStr</a:t>
                      </a:r>
                      <a:r>
                        <a:rPr lang="en-US" dirty="0" smtClean="0"/>
                        <a:t> == ‘-’){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sz="1800" b="1" kern="1200" baseline="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sz="1800" b="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operator = minus;</a:t>
                      </a: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}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 = operate(operand1, operand2, </a:t>
                      </a:r>
                      <a:r>
                        <a:rPr lang="en-US" sz="1800" b="1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 result =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/>
                        <a:t>// other library file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i="1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</a:t>
                      </a:r>
                      <a:r>
                        <a:rPr lang="en-US" dirty="0" smtClean="0"/>
                        <a:t>(a, b) {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return a + b;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};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i="1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minus</a:t>
                      </a:r>
                      <a:r>
                        <a:rPr lang="en-US" dirty="0" smtClean="0"/>
                        <a:t>(a, b) {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return a - b;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};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i="1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 </a:t>
                      </a:r>
                      <a:r>
                        <a:rPr 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operate</a:t>
                      </a:r>
                      <a:r>
                        <a:rPr lang="en-US" dirty="0" smtClean="0"/>
                        <a:t>(a, b, operator) {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return operator(</a:t>
                      </a:r>
                      <a:r>
                        <a:rPr lang="en-US" dirty="0" err="1" smtClean="0"/>
                        <a:t>a,b</a:t>
                      </a:r>
                      <a:r>
                        <a:rPr lang="en-US" dirty="0" smtClean="0"/>
                        <a:t>);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};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457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/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8951"/>
            <a:ext cx="485674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Javascript</a:t>
            </a:r>
            <a:r>
              <a:rPr lang="en-US" dirty="0"/>
              <a:t> is an object-oriented programming language that supports </a:t>
            </a:r>
            <a:r>
              <a:rPr lang="en-US" i="1" dirty="0"/>
              <a:t>delegating inheritance</a:t>
            </a:r>
            <a:r>
              <a:rPr lang="en-US" dirty="0"/>
              <a:t> based on </a:t>
            </a:r>
            <a:r>
              <a:rPr lang="en-US" i="1" dirty="0"/>
              <a:t>prototypes</a:t>
            </a:r>
            <a:r>
              <a:rPr lang="en-US" dirty="0"/>
              <a:t>.</a:t>
            </a:r>
          </a:p>
          <a:p>
            <a:r>
              <a:rPr lang="en-US" dirty="0"/>
              <a:t>Each object has a prototype property, which refers to another (regular) object.</a:t>
            </a:r>
          </a:p>
          <a:p>
            <a:r>
              <a:rPr lang="en-US" dirty="0"/>
              <a:t>Properties of an object are looked up from two places:</a:t>
            </a:r>
          </a:p>
          <a:p>
            <a:pPr lvl="1"/>
            <a:r>
              <a:rPr lang="en-US" dirty="0"/>
              <a:t>the object itself (</a:t>
            </a:r>
            <a:r>
              <a:rPr lang="en-US" dirty="0" err="1"/>
              <a:t>Obj.foo</a:t>
            </a:r>
            <a:r>
              <a:rPr lang="en-US" dirty="0"/>
              <a:t>), and</a:t>
            </a:r>
          </a:p>
          <a:p>
            <a:pPr lvl="1"/>
            <a:r>
              <a:rPr lang="en-US" dirty="0"/>
              <a:t>if the property does not exist, on the prototype of the object (</a:t>
            </a:r>
            <a:r>
              <a:rPr lang="en-US" dirty="0" err="1"/>
              <a:t>Obj.prototype.foo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9839"/>
          <a:stretch/>
        </p:blipFill>
        <p:spPr>
          <a:xfrm>
            <a:off x="5816600" y="3788319"/>
            <a:ext cx="5537200" cy="1604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4272"/>
          <a:stretch/>
        </p:blipFill>
        <p:spPr>
          <a:xfrm>
            <a:off x="5816600" y="365125"/>
            <a:ext cx="5537200" cy="29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6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/ Object </a:t>
            </a:r>
            <a:r>
              <a:rPr lang="en-US" dirty="0" smtClean="0"/>
              <a:t>: Constructor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6044543"/>
              </p:ext>
            </p:extLst>
          </p:nvPr>
        </p:nvGraphicFramePr>
        <p:xfrm>
          <a:off x="838200" y="1825625"/>
          <a:ext cx="10515600" cy="423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dirty="0" smtClean="0"/>
                        <a:t> Foo =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n-US" dirty="0" smtClean="0"/>
                        <a:t>() { }; </a:t>
                      </a:r>
                    </a:p>
                    <a:p>
                      <a:r>
                        <a:rPr lang="en-US" dirty="0" err="1" smtClean="0"/>
                        <a:t>Foo.prototype.bar</a:t>
                      </a:r>
                      <a:r>
                        <a:rPr lang="en-US" dirty="0" smtClean="0"/>
                        <a:t> =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n-US" dirty="0" smtClean="0"/>
                        <a:t>() {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console</a:t>
                      </a:r>
                      <a:r>
                        <a:rPr lang="en-US" dirty="0" err="1" smtClean="0"/>
                        <a:t>.trace</a:t>
                      </a:r>
                      <a:r>
                        <a:rPr lang="en-US" dirty="0" smtClean="0"/>
                        <a:t>(); }; </a:t>
                      </a:r>
                    </a:p>
                    <a:p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dirty="0" smtClean="0"/>
                        <a:t> f =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dirty="0" smtClean="0"/>
                        <a:t> Foo(); </a:t>
                      </a:r>
                    </a:p>
                    <a:p>
                      <a:r>
                        <a:rPr lang="en-US" dirty="0" err="1" smtClean="0"/>
                        <a:t>f.bar</a:t>
                      </a:r>
                      <a:r>
                        <a:rPr lang="en-US" dirty="0" smtClean="0"/>
                        <a:t>();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n-US" dirty="0" smtClean="0"/>
                        <a:t>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Baz</a:t>
                      </a:r>
                      <a:r>
                        <a:rPr lang="en-US" dirty="0" smtClean="0"/>
                        <a:t>() { }; </a:t>
                      </a:r>
                    </a:p>
                    <a:p>
                      <a:r>
                        <a:rPr lang="en-US" dirty="0" err="1" smtClean="0"/>
                        <a:t>Baz.prototype.bar</a:t>
                      </a:r>
                      <a:r>
                        <a:rPr lang="en-US" dirty="0" smtClean="0"/>
                        <a:t> =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n-US" dirty="0" smtClean="0"/>
                        <a:t>() { </a:t>
                      </a:r>
                      <a:r>
                        <a:rPr lang="en-US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console</a:t>
                      </a:r>
                      <a:r>
                        <a:rPr lang="en-US" dirty="0" err="1" smtClean="0"/>
                        <a:t>.trace</a:t>
                      </a:r>
                      <a:r>
                        <a:rPr lang="en-US" dirty="0" smtClean="0"/>
                        <a:t>(); }; </a:t>
                      </a:r>
                    </a:p>
                    <a:p>
                      <a:endParaRPr lang="en-US" sz="18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</a:t>
                      </a:r>
                      <a:r>
                        <a:rPr lang="en-US" dirty="0" smtClean="0"/>
                        <a:t> b =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dirty="0" smtClean="0"/>
                        <a:t> Baz(); </a:t>
                      </a:r>
                    </a:p>
                    <a:p>
                      <a:r>
                        <a:rPr lang="en-US" dirty="0" err="1" smtClean="0"/>
                        <a:t>b.bar</a:t>
                      </a:r>
                      <a:r>
                        <a:rPr lang="en-US" dirty="0" smtClean="0"/>
                        <a:t>();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Trace: </a:t>
                      </a:r>
                    </a:p>
                    <a:p>
                      <a:r>
                        <a:rPr lang="en-US" sz="1600" dirty="0" smtClean="0"/>
                        <a:t>at [</a:t>
                      </a: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600" dirty="0" smtClean="0"/>
                        <a:t> Object].bar (/home/m/</a:t>
                      </a:r>
                      <a:r>
                        <a:rPr lang="en-US" sz="1600" dirty="0" err="1" smtClean="0"/>
                        <a:t>mnt</a:t>
                      </a:r>
                      <a:r>
                        <a:rPr lang="en-US" sz="1600" dirty="0" smtClean="0"/>
                        <a:t>/book/code/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  <a:r>
                        <a:rPr lang="en-US" sz="1600" dirty="0" smtClean="0"/>
                        <a:t>_oop/constructors.js: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Object.&lt;anonymous&gt; (/home/m/</a:t>
                      </a:r>
                      <a:r>
                        <a:rPr lang="en-US" sz="1600" dirty="0" err="1" smtClean="0"/>
                        <a:t>mnt</a:t>
                      </a:r>
                      <a:r>
                        <a:rPr lang="en-US" sz="1600" dirty="0" smtClean="0"/>
                        <a:t>/book/code/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  <a:r>
                        <a:rPr lang="en-US" sz="1600" dirty="0" smtClean="0"/>
                        <a:t>_oop/constructors.js: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</a:t>
                      </a:r>
                      <a:r>
                        <a:rPr lang="en-US" sz="1600" dirty="0" err="1" smtClean="0"/>
                        <a:t>Module._compile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r>
                        <a:rPr lang="en-US" sz="1600" dirty="0" smtClean="0"/>
                        <a:t>) at Object..</a:t>
                      </a:r>
                      <a:r>
                        <a:rPr lang="en-US" sz="1600" dirty="0" err="1" smtClean="0"/>
                        <a:t>js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</a:t>
                      </a:r>
                      <a:r>
                        <a:rPr lang="en-US" sz="1600" dirty="0" err="1" smtClean="0"/>
                        <a:t>Module.load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351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</a:t>
                      </a:r>
                      <a:r>
                        <a:rPr lang="en-US" sz="1600" dirty="0" err="1" smtClean="0"/>
                        <a:t>Function._load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310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Array.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470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</a:t>
                      </a:r>
                      <a:r>
                        <a:rPr lang="en-US" sz="1600" dirty="0" err="1" smtClean="0"/>
                        <a:t>EventEmitter</a:t>
                      </a:r>
                      <a:r>
                        <a:rPr lang="en-US" sz="1600" dirty="0" smtClean="0"/>
                        <a:t>._</a:t>
                      </a:r>
                      <a:r>
                        <a:rPr lang="en-US" sz="1600" dirty="0" err="1" smtClean="0"/>
                        <a:t>tickCallback</a:t>
                      </a:r>
                      <a:r>
                        <a:rPr lang="en-US" sz="1600" dirty="0" smtClean="0"/>
                        <a:t> (node.js: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Trace: </a:t>
                      </a:r>
                    </a:p>
                    <a:p>
                      <a:r>
                        <a:rPr lang="en-US" sz="1600" dirty="0" smtClean="0"/>
                        <a:t>at </a:t>
                      </a:r>
                      <a:r>
                        <a:rPr lang="en-US" sz="1600" dirty="0" err="1" smtClean="0"/>
                        <a:t>Baz.bar</a:t>
                      </a:r>
                      <a:r>
                        <a:rPr lang="en-US" sz="1600" dirty="0" smtClean="0"/>
                        <a:t> (/home/m/</a:t>
                      </a:r>
                      <a:r>
                        <a:rPr lang="en-US" sz="1600" dirty="0" err="1" smtClean="0"/>
                        <a:t>mnt</a:t>
                      </a:r>
                      <a:r>
                        <a:rPr lang="en-US" sz="1600" dirty="0" smtClean="0"/>
                        <a:t>/book/code/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  <a:r>
                        <a:rPr lang="en-US" sz="1600" dirty="0" smtClean="0"/>
                        <a:t>_oop/constructors.js: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Object.&lt;anonymous&gt; (/home/m/</a:t>
                      </a:r>
                      <a:r>
                        <a:rPr lang="en-US" sz="1600" dirty="0" err="1" smtClean="0"/>
                        <a:t>mnt</a:t>
                      </a:r>
                      <a:r>
                        <a:rPr lang="en-US" sz="1600" dirty="0" smtClean="0"/>
                        <a:t>/book/code/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</a:t>
                      </a:r>
                      <a:r>
                        <a:rPr lang="en-US" sz="1600" dirty="0" smtClean="0"/>
                        <a:t>_oop/constructors.js: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</a:t>
                      </a:r>
                      <a:r>
                        <a:rPr lang="en-US" sz="1600" dirty="0" err="1" smtClean="0"/>
                        <a:t>Module._compile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Object..</a:t>
                      </a:r>
                      <a:r>
                        <a:rPr lang="en-US" sz="1600" dirty="0" err="1" smtClean="0"/>
                        <a:t>js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</a:t>
                      </a:r>
                      <a:r>
                        <a:rPr lang="en-US" sz="1600" dirty="0" err="1" smtClean="0"/>
                        <a:t>Module.load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351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</a:t>
                      </a:r>
                      <a:r>
                        <a:rPr lang="en-US" sz="1600" dirty="0" err="1" smtClean="0"/>
                        <a:t>Function._load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310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Array.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sz="1600" dirty="0" smtClean="0"/>
                        <a:t> (module.js: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470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sz="1600" dirty="0" smtClean="0"/>
                        <a:t>) </a:t>
                      </a:r>
                    </a:p>
                    <a:p>
                      <a:r>
                        <a:rPr lang="en-US" sz="1600" dirty="0" smtClean="0"/>
                        <a:t>at </a:t>
                      </a:r>
                      <a:r>
                        <a:rPr lang="en-US" sz="1600" dirty="0" err="1" smtClean="0"/>
                        <a:t>EventEmitter</a:t>
                      </a:r>
                      <a:r>
                        <a:rPr lang="en-US" sz="1600" dirty="0" smtClean="0"/>
                        <a:t>._</a:t>
                      </a:r>
                      <a:r>
                        <a:rPr lang="en-US" sz="1600" dirty="0" err="1" smtClean="0"/>
                        <a:t>tickCallback</a:t>
                      </a:r>
                      <a:r>
                        <a:rPr lang="en-US" sz="1600" dirty="0" smtClean="0"/>
                        <a:t> (node.js: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192</a:t>
                      </a:r>
                      <a:r>
                        <a:rPr lang="en-US" sz="1600" dirty="0" smtClean="0"/>
                        <a:t>: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8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Installing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Basic</a:t>
            </a:r>
          </a:p>
          <a:p>
            <a:pPr lvl="1"/>
            <a:r>
              <a:rPr lang="en-US" dirty="0" smtClean="0"/>
              <a:t>Variable &amp; Scope</a:t>
            </a:r>
          </a:p>
          <a:p>
            <a:pPr lvl="1"/>
            <a:r>
              <a:rPr lang="en-US" dirty="0" smtClean="0"/>
              <a:t>Control Flow</a:t>
            </a:r>
          </a:p>
          <a:p>
            <a:pPr lvl="1"/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Class / Object</a:t>
            </a:r>
          </a:p>
          <a:p>
            <a:r>
              <a:rPr lang="en-US" dirty="0" smtClean="0"/>
              <a:t>Understanding </a:t>
            </a:r>
            <a:r>
              <a:rPr lang="en-US" dirty="0" err="1" smtClean="0"/>
              <a:t>Async</a:t>
            </a:r>
            <a:endParaRPr lang="en-US" dirty="0" smtClean="0"/>
          </a:p>
          <a:p>
            <a:pPr lvl="1"/>
            <a:r>
              <a:rPr lang="en-US" dirty="0" smtClean="0"/>
              <a:t>Callback</a:t>
            </a:r>
          </a:p>
          <a:p>
            <a:pPr lvl="1"/>
            <a:r>
              <a:rPr lang="en-US" dirty="0" smtClean="0"/>
              <a:t>Promise (intermediate)</a:t>
            </a:r>
          </a:p>
          <a:p>
            <a:pPr lvl="1"/>
            <a:r>
              <a:rPr lang="en-US" dirty="0" smtClean="0"/>
              <a:t>Nested Callback (intermediate)</a:t>
            </a:r>
          </a:p>
          <a:p>
            <a:pPr lvl="1"/>
            <a:r>
              <a:rPr lang="en-US" dirty="0" smtClean="0"/>
              <a:t>Generator function (intermediate)</a:t>
            </a:r>
          </a:p>
        </p:txBody>
      </p:sp>
    </p:spTree>
    <p:extLst>
      <p:ext uri="{BB962C8B-B14F-4D97-AF65-F5344CB8AC3E}">
        <p14:creationId xmlns:p14="http://schemas.microsoft.com/office/powerpoint/2010/main" val="237334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/ </a:t>
            </a:r>
            <a:r>
              <a:rPr lang="en-US" dirty="0" smtClean="0"/>
              <a:t>Object : Understanding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2787"/>
            <a:ext cx="10795000" cy="505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37320">
            <a:off x="7603958" y="3176337"/>
            <a:ext cx="2887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AVOID THIS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3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/ Object : Understanding Prototype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7594"/>
            <a:ext cx="9245600" cy="332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137320">
            <a:off x="6983199" y="1739635"/>
            <a:ext cx="42620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smtClean="0">
                <a:solidFill>
                  <a:srgbClr val="00B0F0"/>
                </a:solidFill>
              </a:rPr>
              <a:t>RECOMMANDED </a:t>
            </a:r>
            <a:br>
              <a:rPr lang="en-US" sz="4400" b="1" smtClean="0">
                <a:solidFill>
                  <a:srgbClr val="00B0F0"/>
                </a:solidFill>
              </a:rPr>
            </a:br>
            <a:r>
              <a:rPr lang="en-US" sz="4400" b="1" smtClean="0">
                <a:solidFill>
                  <a:srgbClr val="00B0F0"/>
                </a:solidFill>
              </a:rPr>
              <a:t>WAY</a:t>
            </a:r>
            <a:endParaRPr lang="en-US" sz="4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735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975600" cy="1028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3065"/>
            <a:ext cx="7366000" cy="2044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48373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circle.js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582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551836"/>
              </p:ext>
            </p:extLst>
          </p:nvPr>
        </p:nvGraphicFramePr>
        <p:xfrm>
          <a:off x="838200" y="1825625"/>
          <a:ext cx="10515600" cy="320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5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fs = require('fs') </a:t>
                      </a:r>
                    </a:p>
                    <a:p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console.log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('start reading a file...') </a:t>
                      </a:r>
                    </a:p>
                    <a:p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fs.readFile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file.md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'utf-8',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(err, content) {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(err) {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console.log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('error happened during reading the file')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console.log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(err)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}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console.log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(content) </a:t>
                      </a:r>
                    </a:p>
                    <a:p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}) </a:t>
                      </a:r>
                    </a:p>
                    <a:p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console.log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('end of the file')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1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Async.js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3105835"/>
            <a:ext cx="107996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C678DD"/>
                </a:solidFill>
                <a:latin typeface="Courier New" charset="0"/>
                <a:ea typeface="Courier New" charset="0"/>
                <a:cs typeface="Courier New" charset="0"/>
              </a:rPr>
              <a:t>async</a:t>
            </a:r>
            <a:r>
              <a:rPr lang="en-US" dirty="0" err="1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.parallel</a:t>
            </a:r>
            <a:r>
              <a:rPr lang="en-US" dirty="0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dirty="0">
                <a:solidFill>
                  <a:srgbClr val="98C379"/>
                </a:solidFill>
                <a:latin typeface="Courier New" charset="0"/>
                <a:ea typeface="Courier New" charset="0"/>
                <a:cs typeface="Courier New" charset="0"/>
              </a:rPr>
              <a:t>'file1'</a:t>
            </a:r>
            <a:r>
              <a:rPr lang="en-US" dirty="0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solidFill>
                  <a:srgbClr val="98C379"/>
                </a:solidFill>
                <a:latin typeface="Courier New" charset="0"/>
                <a:ea typeface="Courier New" charset="0"/>
                <a:cs typeface="Courier New" charset="0"/>
              </a:rPr>
              <a:t>'file2'</a:t>
            </a:r>
            <a:r>
              <a:rPr lang="en-US" dirty="0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solidFill>
                  <a:srgbClr val="98C379"/>
                </a:solidFill>
                <a:latin typeface="Courier New" charset="0"/>
                <a:ea typeface="Courier New" charset="0"/>
                <a:cs typeface="Courier New" charset="0"/>
              </a:rPr>
              <a:t>'file3'</a:t>
            </a:r>
            <a:r>
              <a:rPr lang="en-US" dirty="0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], </a:t>
            </a:r>
            <a:r>
              <a:rPr lang="en-US" dirty="0" err="1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fs.stat</a:t>
            </a:r>
            <a:r>
              <a:rPr lang="en-US" dirty="0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>
                <a:solidFill>
                  <a:srgbClr val="C678DD"/>
                </a:solidFill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en-US" dirty="0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 (err, results) { </a:t>
            </a:r>
            <a:endParaRPr lang="en-US" dirty="0" smtClean="0">
              <a:solidFill>
                <a:srgbClr val="ABB2B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i="1" dirty="0" smtClean="0">
                <a:solidFill>
                  <a:srgbClr val="5C6370"/>
                </a:solidFill>
                <a:latin typeface="Courier New" charset="0"/>
                <a:ea typeface="Courier New" charset="0"/>
                <a:cs typeface="Courier New" charset="0"/>
              </a:rPr>
              <a:t>// </a:t>
            </a:r>
            <a:r>
              <a:rPr lang="en-US" i="1" dirty="0">
                <a:solidFill>
                  <a:srgbClr val="5C6370"/>
                </a:solidFill>
                <a:latin typeface="Courier New" charset="0"/>
                <a:ea typeface="Courier New" charset="0"/>
                <a:cs typeface="Courier New" charset="0"/>
              </a:rPr>
              <a:t>results is now an array of stats for each file</a:t>
            </a:r>
            <a:r>
              <a:rPr lang="en-US" dirty="0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 smtClean="0">
              <a:solidFill>
                <a:srgbClr val="ABB2BF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solidFill>
                  <a:srgbClr val="ABB2BF"/>
                </a:solidFill>
                <a:latin typeface="Courier New" charset="0"/>
                <a:ea typeface="Courier New" charset="0"/>
                <a:cs typeface="Courier New" charset="0"/>
              </a:rPr>
              <a:t>})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97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07" y="466898"/>
            <a:ext cx="60452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81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https://www.lynda.com/Node-js-tutorials/Understanding-asynchronous-tasks/370605/408265-4.html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https://strongloop.com/strongblog/how-to-generators-node-js-yield-use-cases/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4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scripting language</a:t>
            </a:r>
          </a:p>
          <a:p>
            <a:r>
              <a:rPr lang="en-US" dirty="0" smtClean="0"/>
              <a:t>Client side script to interact with user </a:t>
            </a:r>
            <a:br>
              <a:rPr lang="en-US" dirty="0" smtClean="0"/>
            </a:br>
            <a:r>
              <a:rPr lang="en-US" dirty="0" smtClean="0"/>
              <a:t>(commonly used as a part of web browser)</a:t>
            </a:r>
          </a:p>
          <a:p>
            <a:r>
              <a:rPr lang="en-US" dirty="0" smtClean="0"/>
              <a:t>A “dialect” of ECMA Script (ES)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9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Node.js</a:t>
            </a:r>
            <a:r>
              <a:rPr lang="en-US" dirty="0"/>
              <a:t> is a platform built on </a:t>
            </a:r>
            <a:r>
              <a:rPr lang="en-US" dirty="0">
                <a:hlinkClick r:id="rId2"/>
              </a:rPr>
              <a:t>Chrome's JavaScript runtime</a:t>
            </a:r>
            <a:r>
              <a:rPr lang="en-US" dirty="0"/>
              <a:t> </a:t>
            </a:r>
            <a:r>
              <a:rPr lang="en-US" dirty="0" smtClean="0"/>
              <a:t>(V8) for </a:t>
            </a:r>
            <a:r>
              <a:rPr lang="en-US" dirty="0"/>
              <a:t>easily building fast and scalable network 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Open source, cross platform.</a:t>
            </a:r>
          </a:p>
          <a:p>
            <a:r>
              <a:rPr lang="en-US" dirty="0" err="1" smtClean="0"/>
              <a:t>Node.js</a:t>
            </a:r>
            <a:r>
              <a:rPr lang="en-US" dirty="0" smtClean="0"/>
              <a:t> = Runtime Environment + JavaScript Library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4001294"/>
            <a:ext cx="32258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compare!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379" y="4435434"/>
            <a:ext cx="6637421" cy="2298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339" y="1428361"/>
            <a:ext cx="3111500" cy="201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2114846"/>
            <a:ext cx="11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Oldschool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err="1" smtClean="0"/>
              <a:t>Javascript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4242928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Javascript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w/ </a:t>
            </a:r>
            <a:r>
              <a:rPr lang="en-US" b="1" dirty="0" err="1" smtClean="0"/>
              <a:t>NodeJS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83" y="1944125"/>
            <a:ext cx="987772" cy="9877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383" y="4072207"/>
            <a:ext cx="987772" cy="987772"/>
          </a:xfrm>
          <a:prstGeom prst="rect">
            <a:avLst/>
          </a:prstGeom>
        </p:spPr>
      </p:pic>
      <p:cxnSp>
        <p:nvCxnSpPr>
          <p:cNvPr id="11" name="Curved Connector 10"/>
          <p:cNvCxnSpPr>
            <a:stCxn id="8" idx="0"/>
            <a:endCxn id="5" idx="0"/>
          </p:cNvCxnSpPr>
          <p:nvPr/>
        </p:nvCxnSpPr>
        <p:spPr>
          <a:xfrm rot="5400000" flipH="1" flipV="1">
            <a:off x="5391797" y="-699167"/>
            <a:ext cx="515764" cy="4770820"/>
          </a:xfrm>
          <a:prstGeom prst="curvedConnector3">
            <a:avLst>
              <a:gd name="adj1" fmla="val 144323"/>
            </a:avLst>
          </a:prstGeom>
          <a:ln w="34925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9" idx="0"/>
            <a:endCxn id="4" idx="0"/>
          </p:cNvCxnSpPr>
          <p:nvPr/>
        </p:nvCxnSpPr>
        <p:spPr>
          <a:xfrm rot="16200000" flipH="1">
            <a:off x="5468065" y="1868410"/>
            <a:ext cx="363227" cy="4770821"/>
          </a:xfrm>
          <a:prstGeom prst="curvedConnector3">
            <a:avLst>
              <a:gd name="adj1" fmla="val -62936"/>
            </a:avLst>
          </a:prstGeom>
          <a:ln w="34925" cap="flat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0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(Non Blocking I/O)</a:t>
            </a:r>
          </a:p>
          <a:p>
            <a:r>
              <a:rPr lang="en-US" dirty="0" smtClean="0"/>
              <a:t>Event driven</a:t>
            </a:r>
          </a:p>
          <a:p>
            <a:r>
              <a:rPr lang="en-US" dirty="0"/>
              <a:t>Single Threaded but Highly </a:t>
            </a:r>
            <a:r>
              <a:rPr lang="en-US" dirty="0" smtClean="0"/>
              <a:t>Scalable</a:t>
            </a:r>
          </a:p>
          <a:p>
            <a:r>
              <a:rPr lang="en-US" dirty="0" smtClean="0"/>
              <a:t>Built-in HTTP Server</a:t>
            </a:r>
          </a:p>
          <a:p>
            <a:r>
              <a:rPr lang="en-US" dirty="0" smtClean="0"/>
              <a:t>Compile the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6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 </a:t>
            </a:r>
            <a:r>
              <a:rPr lang="en-US" dirty="0" err="1" smtClean="0"/>
              <a:t>v.s</a:t>
            </a:r>
            <a:r>
              <a:rPr lang="en-US" dirty="0" smtClean="0"/>
              <a:t> Non-Blocking I/O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347"/>
            <a:ext cx="4972050" cy="27263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7216" y="539035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Blocking I/O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78" y="2524347"/>
            <a:ext cx="4995122" cy="2726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7483" y="5390355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Non Blocking </a:t>
            </a:r>
            <a:r>
              <a:rPr lang="en-US" b="1" dirty="0" smtClean="0"/>
              <a:t>I/O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71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Non-Blocking I/O </a:t>
            </a:r>
            <a:r>
              <a:rPr lang="en-US" dirty="0" err="1" smtClean="0"/>
              <a:t>Mecanism</a:t>
            </a:r>
            <a:r>
              <a:rPr lang="en-US" dirty="0" smtClean="0"/>
              <a:t> in </a:t>
            </a:r>
            <a:r>
              <a:rPr lang="en-US" dirty="0" err="1" smtClean="0"/>
              <a:t>NodeJS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886744"/>
            <a:ext cx="75438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9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624</Words>
  <Application>Microsoft Macintosh PowerPoint</Application>
  <PresentationFormat>Widescreen</PresentationFormat>
  <Paragraphs>170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Courier New</vt:lpstr>
      <vt:lpstr>Arial</vt:lpstr>
      <vt:lpstr>Office Theme</vt:lpstr>
      <vt:lpstr>NodeJS for Beginner  </vt:lpstr>
      <vt:lpstr>Outline</vt:lpstr>
      <vt:lpstr>Introduction</vt:lpstr>
      <vt:lpstr>What is Javascript</vt:lpstr>
      <vt:lpstr>What is NodeJS</vt:lpstr>
      <vt:lpstr>Let’s compare!</vt:lpstr>
      <vt:lpstr>NodeJS Features</vt:lpstr>
      <vt:lpstr>Blocking v.s Non-Blocking I/O</vt:lpstr>
      <vt:lpstr>Non-Blocking I/O Mecanism in NodeJS</vt:lpstr>
      <vt:lpstr>Interpreter v.s Compiler</vt:lpstr>
      <vt:lpstr>Basic</vt:lpstr>
      <vt:lpstr>Declaring Variable</vt:lpstr>
      <vt:lpstr>Let v.s Var</vt:lpstr>
      <vt:lpstr>IIFE?</vt:lpstr>
      <vt:lpstr>Control-Flow</vt:lpstr>
      <vt:lpstr>Function</vt:lpstr>
      <vt:lpstr>Passing function as function’s parameter</vt:lpstr>
      <vt:lpstr>Class / Object</vt:lpstr>
      <vt:lpstr>Class / Object : Constructor</vt:lpstr>
      <vt:lpstr>Class / Object : Understanding Prototype</vt:lpstr>
      <vt:lpstr>Class / Object : Understanding Prototype</vt:lpstr>
      <vt:lpstr>Require</vt:lpstr>
      <vt:lpstr>Async</vt:lpstr>
      <vt:lpstr>Async.js</vt:lpstr>
      <vt:lpstr>Promise</vt:lpstr>
      <vt:lpstr>References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NodeJS for Beginner  </dc:title>
  <dc:creator>Ardi Imawan</dc:creator>
  <cp:lastModifiedBy>Ardi Imawan</cp:lastModifiedBy>
  <cp:revision>60</cp:revision>
  <dcterms:created xsi:type="dcterms:W3CDTF">2017-08-08T07:43:52Z</dcterms:created>
  <dcterms:modified xsi:type="dcterms:W3CDTF">2017-08-19T01:51:39Z</dcterms:modified>
</cp:coreProperties>
</file>